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2.png" ContentType="image/png"/>
  <Override PartName="/ppt/media/image7.jpeg" ContentType="image/jpeg"/>
  <Override PartName="/ppt/media/image8.png" ContentType="image/pn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852012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11760" y="2975760"/>
            <a:ext cx="852012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784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7840" y="297576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11760" y="297576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852012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11760" y="1234080"/>
            <a:ext cx="852012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481840" y="1234080"/>
            <a:ext cx="4179600" cy="333432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481840" y="1234080"/>
            <a:ext cx="4179600" cy="3334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234080"/>
            <a:ext cx="8520120" cy="333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852012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415764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7840" y="1234080"/>
            <a:ext cx="415764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11760" y="297576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7840" y="1234080"/>
            <a:ext cx="415764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11760" y="1234080"/>
            <a:ext cx="8520120" cy="333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415764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7840" y="297576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784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75760"/>
            <a:ext cx="852012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852012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75760"/>
            <a:ext cx="852012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784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7840" y="297576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311760" y="297576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852012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1760" y="1234080"/>
            <a:ext cx="852012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2481840" y="1234080"/>
            <a:ext cx="4179600" cy="3334320"/>
          </a:xfrm>
          <a:prstGeom prst="rect">
            <a:avLst/>
          </a:prstGeom>
          <a:ln>
            <a:noFill/>
          </a:ln>
        </p:spPr>
      </p:pic>
      <p:pic>
        <p:nvPicPr>
          <p:cNvPr id="75" name="" descr=""/>
          <p:cNvPicPr/>
          <p:nvPr/>
        </p:nvPicPr>
        <p:blipFill>
          <a:blip r:embed="rId3"/>
          <a:stretch/>
        </p:blipFill>
        <p:spPr>
          <a:xfrm>
            <a:off x="2481840" y="1234080"/>
            <a:ext cx="4179600" cy="3334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852012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415764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7840" y="1234080"/>
            <a:ext cx="415764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11760" y="297576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7840" y="1234080"/>
            <a:ext cx="415764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4157640" cy="33343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784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7840" y="297576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7840" y="1234080"/>
            <a:ext cx="415764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11760" y="2975760"/>
            <a:ext cx="8520120" cy="159012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e71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286160" y="0"/>
            <a:ext cx="72000" cy="51429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58520" y="0"/>
            <a:ext cx="3852720" cy="51429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44160" y="1404000"/>
            <a:ext cx="8455320" cy="2146320"/>
          </a:xfrm>
          <a:prstGeom prst="rect">
            <a:avLst/>
          </a:prstGeom>
        </p:spPr>
        <p:txBody>
          <a:bodyPr tIns="91440" bIns="9144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498160" y="46886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749228A2-F77F-4B6B-B7B9-6D5B9ACA0DDC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234080"/>
            <a:ext cx="8520120" cy="333432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98160" y="46886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E0A96FED-C3A2-4C66-B10E-D5C9624E7FAF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344160" y="1404000"/>
            <a:ext cx="8455320" cy="2146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tIns="91440" bIns="91440" anchor="ctr"/>
          <a:p>
            <a:pPr algn="ctr">
              <a:lnSpc>
                <a:spcPct val="100000"/>
              </a:lnSpc>
            </a:pPr>
            <a:r>
              <a:rPr b="1" lang="en-US" sz="6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My Giant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344160" y="3550680"/>
            <a:ext cx="4909680" cy="5774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ontserrat"/>
                <a:ea typeface="Montserrat"/>
              </a:rPr>
              <a:t>Proportional Reasoning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swald"/>
                <a:ea typeface="Oswald"/>
              </a:rPr>
              <a:t>Equity in Education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311760" y="1234080"/>
            <a:ext cx="8520120" cy="3334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Learning Styles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Accessibility Statement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Shape 119" descr=""/>
          <p:cNvPicPr/>
          <p:nvPr/>
        </p:nvPicPr>
        <p:blipFill>
          <a:blip r:embed="rId1"/>
          <a:stretch/>
        </p:blipFill>
        <p:spPr>
          <a:xfrm>
            <a:off x="5047200" y="-155160"/>
            <a:ext cx="4096440" cy="5395320"/>
          </a:xfrm>
          <a:prstGeom prst="rect">
            <a:avLst/>
          </a:prstGeom>
          <a:ln>
            <a:noFill/>
          </a:ln>
        </p:spPr>
      </p:pic>
      <p:pic>
        <p:nvPicPr>
          <p:cNvPr id="102" name="Shape 120" descr=""/>
          <p:cNvPicPr/>
          <p:nvPr/>
        </p:nvPicPr>
        <p:blipFill>
          <a:blip r:embed="rId2"/>
          <a:stretch/>
        </p:blipFill>
        <p:spPr>
          <a:xfrm>
            <a:off x="557640" y="2568960"/>
            <a:ext cx="3711600" cy="2315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311760" y="1234080"/>
            <a:ext cx="8520120" cy="3334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swald"/>
                <a:ea typeface="Oswald"/>
              </a:rPr>
              <a:t>Agenda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11760" y="1234080"/>
            <a:ext cx="8520120" cy="3334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Review of previous session’s homework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Welcome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Cognitive Guided Instruction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Purpose: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228240">
              <a:lnSpc>
                <a:spcPct val="115000"/>
              </a:lnSpc>
              <a:buClr>
                <a:srgbClr val="000000"/>
              </a:buClr>
              <a:buFont typeface="Playfair Display"/>
              <a:buChar char="-"/>
            </a:pP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To experience problem solving through hands-on activities,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228240">
              <a:lnSpc>
                <a:spcPct val="115000"/>
              </a:lnSpc>
              <a:buClr>
                <a:srgbClr val="000000"/>
              </a:buClr>
              <a:buFont typeface="Playfair Display"/>
              <a:buChar char="-"/>
            </a:pP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To become aware and appreciative of multiple strategies,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228240">
              <a:lnSpc>
                <a:spcPct val="115000"/>
              </a:lnSpc>
              <a:buClr>
                <a:srgbClr val="000000"/>
              </a:buClr>
              <a:buFont typeface="Playfair Display"/>
              <a:buChar char="-"/>
            </a:pP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To become aware and appreciative of different learning styles.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Let’s Get Started!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swald"/>
                <a:ea typeface="Oswald"/>
              </a:rPr>
              <a:t>Part 1: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311760" y="1234080"/>
            <a:ext cx="8520120" cy="3334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Think about your items around your home. What item is a miniature or smaller model of an item?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indent="-228240">
              <a:lnSpc>
                <a:spcPct val="115000"/>
              </a:lnSpc>
              <a:buClr>
                <a:srgbClr val="000000"/>
              </a:buClr>
              <a:buFont typeface="Playfair Display"/>
              <a:buChar char="-"/>
            </a:pP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Why is it smaller?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indent="-228240">
              <a:lnSpc>
                <a:spcPct val="115000"/>
              </a:lnSpc>
              <a:buClr>
                <a:srgbClr val="000000"/>
              </a:buClr>
              <a:buFont typeface="Playfair Display"/>
              <a:buChar char="-"/>
            </a:pP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How much smaller is it?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indent="-228240">
              <a:lnSpc>
                <a:spcPct val="115000"/>
              </a:lnSpc>
              <a:buClr>
                <a:srgbClr val="000000"/>
              </a:buClr>
              <a:buFont typeface="Playfair Display"/>
              <a:buChar char="-"/>
            </a:pP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How did you decide how much smaller it is?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The World’s Tallest Woman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swald"/>
                <a:ea typeface="Oswald"/>
              </a:rPr>
              <a:t>The World’s Tallest Woman – BLM 5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Shape 77" descr=""/>
          <p:cNvPicPr/>
          <p:nvPr/>
        </p:nvPicPr>
        <p:blipFill>
          <a:blip r:embed="rId1"/>
          <a:stretch/>
        </p:blipFill>
        <p:spPr>
          <a:xfrm>
            <a:off x="2868120" y="1234080"/>
            <a:ext cx="3325320" cy="3909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swald"/>
                <a:ea typeface="Oswald"/>
              </a:rPr>
              <a:t>Footprints!!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311760" y="1234080"/>
            <a:ext cx="8520120" cy="3334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Talk to your partner about an ESTIMATE for the height of the giant! Only use your heads!!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228240">
              <a:lnSpc>
                <a:spcPct val="115000"/>
              </a:lnSpc>
              <a:buClr>
                <a:srgbClr val="000000"/>
              </a:buClr>
              <a:buFont typeface="Playfair Display"/>
              <a:buChar char="-"/>
            </a:pPr>
            <a:r>
              <a:rPr b="0" i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How are you thinking of doing this problem?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228240">
              <a:lnSpc>
                <a:spcPct val="115000"/>
              </a:lnSpc>
              <a:buClr>
                <a:srgbClr val="000000"/>
              </a:buClr>
              <a:buFont typeface="Playfair Display"/>
              <a:buChar char="-"/>
            </a:pPr>
            <a:r>
              <a:rPr b="0" i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What have you done so far?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228240">
              <a:lnSpc>
                <a:spcPct val="115000"/>
              </a:lnSpc>
              <a:buClr>
                <a:srgbClr val="000000"/>
              </a:buClr>
              <a:buFont typeface="Playfair Display"/>
              <a:buChar char="-"/>
            </a:pPr>
            <a:r>
              <a:rPr b="0" i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Where did you begin?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228240">
              <a:lnSpc>
                <a:spcPct val="115000"/>
              </a:lnSpc>
              <a:buClr>
                <a:srgbClr val="000000"/>
              </a:buClr>
              <a:buFont typeface="Playfair Display"/>
              <a:buChar char="-"/>
            </a:pPr>
            <a:r>
              <a:rPr b="0" i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Are you stuck?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Make a poster and share your thoughts!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6" name="Shape 84" descr=""/>
          <p:cNvPicPr/>
          <p:nvPr/>
        </p:nvPicPr>
        <p:blipFill>
          <a:blip r:embed="rId1"/>
          <a:stretch/>
        </p:blipFill>
        <p:spPr>
          <a:xfrm rot="1115400">
            <a:off x="6591600" y="2177280"/>
            <a:ext cx="1755360" cy="1949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swald"/>
                <a:ea typeface="Oswald"/>
              </a:rPr>
              <a:t>Present your Findings!!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11760" y="1234080"/>
            <a:ext cx="8520120" cy="3334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Let’s have a look at what we discovered!!!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Museum Walk!!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Shape 91" descr=""/>
          <p:cNvPicPr/>
          <p:nvPr/>
        </p:nvPicPr>
        <p:blipFill>
          <a:blip r:embed="rId1"/>
          <a:stretch/>
        </p:blipFill>
        <p:spPr>
          <a:xfrm>
            <a:off x="5578560" y="0"/>
            <a:ext cx="3565080" cy="5142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swald"/>
                <a:ea typeface="Oswald"/>
              </a:rPr>
              <a:t>My Giant – BLM 6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311760" y="1234080"/>
            <a:ext cx="4114800" cy="3334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How large would his toothbrush need to be?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What about the length of his bed?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2" name="Shape 98" descr=""/>
          <p:cNvPicPr/>
          <p:nvPr/>
        </p:nvPicPr>
        <p:blipFill>
          <a:blip r:embed="rId1"/>
          <a:stretch/>
        </p:blipFill>
        <p:spPr>
          <a:xfrm>
            <a:off x="5023440" y="223920"/>
            <a:ext cx="4120200" cy="4919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239040" y="3384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swald"/>
                <a:ea typeface="Oswald"/>
              </a:rPr>
              <a:t>Growth Charts – BLM 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30320" y="751680"/>
            <a:ext cx="4912920" cy="41101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What is this chart about?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What do the different parts of the chart tell you?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>
              <a:lnSpc>
                <a:spcPct val="115000"/>
              </a:lnSpc>
            </a:pPr>
            <a:r>
              <a:rPr b="1" lang="en-US" sz="17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Discussion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What is the average height of a 10 year old?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At what age do you think our giant was 5 feet tall?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Talk about how you came up with this answer and what informed your decision.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5" name="Shape 105" descr=""/>
          <p:cNvPicPr/>
          <p:nvPr/>
        </p:nvPicPr>
        <p:blipFill>
          <a:blip r:embed="rId1"/>
          <a:stretch/>
        </p:blipFill>
        <p:spPr>
          <a:xfrm>
            <a:off x="5043600" y="0"/>
            <a:ext cx="4100040" cy="5142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swald"/>
                <a:ea typeface="Oswald"/>
              </a:rPr>
              <a:t>The Giant’s New Crown – BLM 8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11760" y="1234080"/>
            <a:ext cx="4175280" cy="3334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514440" indent="-285480">
              <a:lnSpc>
                <a:spcPct val="115000"/>
              </a:lnSpc>
              <a:buClr>
                <a:srgbClr val="000000"/>
              </a:buClr>
              <a:buFont typeface="Noto Sans Symbols"/>
              <a:buChar char="◆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 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layfair Display"/>
                <a:ea typeface="Playfair Display"/>
              </a:rPr>
              <a:t>Design a crown that will fit the giant’s head!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8" name="Shape 112" descr=""/>
          <p:cNvPicPr/>
          <p:nvPr/>
        </p:nvPicPr>
        <p:blipFill>
          <a:blip r:embed="rId1"/>
          <a:stretch/>
        </p:blipFill>
        <p:spPr>
          <a:xfrm>
            <a:off x="4608360" y="1017720"/>
            <a:ext cx="4223520" cy="3687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