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13.png" ContentType="image/png"/>
  <Override PartName="/ppt/media/image12.png" ContentType="image/png"/>
  <Override PartName="/ppt/media/image11.png" ContentType="image/png"/>
  <Override PartName="/ppt/media/image4.png" ContentType="image/png"/>
  <Override PartName="/ppt/media/image3.png" ContentType="image/png"/>
  <Override PartName="/ppt/media/image1.png" ContentType="image/png"/>
  <Override PartName="/ppt/media/image5.png" ContentType="image/png"/>
  <Override PartName="/ppt/media/image6.png" ContentType="image/png"/>
  <Override PartName="/ppt/media/image2.png" ContentType="image/png"/>
  <Override PartName="/ppt/media/image7.jpeg" ContentType="image/jpeg"/>
  <Override PartName="/ppt/media/image8.png" ContentType="image/png"/>
  <Override PartName="/ppt/media/image10.png" ContentType="image/png"/>
  <Override PartName="/ppt/media/image9.png" ContentType="image/png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2430720" y="1152000"/>
            <a:ext cx="4281840" cy="341604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2430720" y="1152000"/>
            <a:ext cx="4281840" cy="34160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" descr=""/>
          <p:cNvPicPr/>
          <p:nvPr/>
        </p:nvPicPr>
        <p:blipFill>
          <a:blip r:embed="rId2"/>
          <a:stretch/>
        </p:blipFill>
        <p:spPr>
          <a:xfrm>
            <a:off x="2430720" y="1152000"/>
            <a:ext cx="4281840" cy="3416040"/>
          </a:xfrm>
          <a:prstGeom prst="rect">
            <a:avLst/>
          </a:prstGeom>
          <a:ln>
            <a:noFill/>
          </a:ln>
        </p:spPr>
      </p:pic>
      <p:pic>
        <p:nvPicPr>
          <p:cNvPr id="73" name="" descr=""/>
          <p:cNvPicPr/>
          <p:nvPr/>
        </p:nvPicPr>
        <p:blipFill>
          <a:blip r:embed="rId3"/>
          <a:stretch/>
        </p:blipFill>
        <p:spPr>
          <a:xfrm>
            <a:off x="2430720" y="1152000"/>
            <a:ext cx="4281840" cy="34160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>
              <a:lnSpc>
                <a:spcPct val="100000"/>
              </a:lnSpc>
            </a:pPr>
            <a:fld id="{5036DA77-EC56-4122-9766-68D2876E0FA0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>
              <a:lnSpc>
                <a:spcPct val="100000"/>
              </a:lnSpc>
            </a:pPr>
            <a:fld id="{43D3FB69-4F6C-470C-BC78-401FCBAB8FFD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0" lang="en-US" sz="5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Garage Patterns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TextShape 2"/>
          <p:cNvSpPr txBox="1"/>
          <p:nvPr/>
        </p:nvSpPr>
        <p:spPr>
          <a:xfrm>
            <a:off x="311760" y="2834280"/>
            <a:ext cx="8520120" cy="7923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Math and Parent Partners Workshop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Garage Patterns!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228240">
              <a:lnSpc>
                <a:spcPct val="100000"/>
              </a:lnSpc>
              <a:buClr>
                <a:srgbClr val="595959"/>
              </a:buClr>
              <a:buFont typeface="StarSymbol"/>
              <a:buChar char="-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How many blocks will I need for 9 garages?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595959"/>
              </a:buClr>
              <a:buFont typeface="StarSymbol"/>
              <a:buChar char="-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What patterns did you discuss with your partner?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595959"/>
              </a:buClr>
              <a:buFont typeface="StarSymbol"/>
              <a:buChar char="-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What kind of rule or generalization were you able to write?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1" name="Shape 117" descr=""/>
          <p:cNvPicPr/>
          <p:nvPr/>
        </p:nvPicPr>
        <p:blipFill>
          <a:blip r:embed="rId1"/>
          <a:stretch/>
        </p:blipFill>
        <p:spPr>
          <a:xfrm>
            <a:off x="100800" y="2181960"/>
            <a:ext cx="8433360" cy="2961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Graphing Patterns! Garage Graph BLM 17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228240">
              <a:lnSpc>
                <a:spcPct val="100000"/>
              </a:lnSpc>
              <a:buClr>
                <a:srgbClr val="595959"/>
              </a:buClr>
              <a:buFont typeface="StarSymbol"/>
              <a:buChar char="-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Let’s label the x-axis, “Number of Garages” from 1-9 on the lines.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595959"/>
              </a:buClr>
              <a:buFont typeface="StarSymbol"/>
              <a:buChar char="-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Let’s label the y-axis, “Number of Blocks” from 1-46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595959"/>
              </a:buClr>
              <a:buFont typeface="StarSymbol"/>
              <a:buChar char="-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Plot the points for building one garage, two garages, and three garages.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595959"/>
              </a:buClr>
              <a:buFont typeface="StarSymbol"/>
              <a:buChar char="-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Complete the graph.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595959"/>
              </a:buClr>
              <a:buFont typeface="StarSymbol"/>
              <a:buChar char="-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What do you notice?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4" name="Shape 124" descr=""/>
          <p:cNvPicPr/>
          <p:nvPr/>
        </p:nvPicPr>
        <p:blipFill>
          <a:blip r:embed="rId1"/>
          <a:stretch/>
        </p:blipFill>
        <p:spPr>
          <a:xfrm>
            <a:off x="3203640" y="2244960"/>
            <a:ext cx="5940000" cy="289800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CONGRATULATIONS!!!!!!!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We would like to thank all of you for your time and your energy for participating in the MAPS Program! We look forward to seeing you next season!!!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3633840" y="444960"/>
            <a:ext cx="225900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Welcome!!!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TextShape 2"/>
          <p:cNvSpPr txBox="1"/>
          <p:nvPr/>
        </p:nvSpPr>
        <p:spPr>
          <a:xfrm>
            <a:off x="2265480" y="1152360"/>
            <a:ext cx="5238360" cy="2433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i="1" lang="en-US" sz="4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We are glad that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US" sz="4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you made it!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" name="Shape 62" descr=""/>
          <p:cNvPicPr/>
          <p:nvPr/>
        </p:nvPicPr>
        <p:blipFill>
          <a:blip r:embed="rId1"/>
          <a:stretch/>
        </p:blipFill>
        <p:spPr>
          <a:xfrm>
            <a:off x="0" y="70920"/>
            <a:ext cx="2571480" cy="4943160"/>
          </a:xfrm>
          <a:prstGeom prst="rect">
            <a:avLst/>
          </a:prstGeom>
          <a:ln>
            <a:noFill/>
          </a:ln>
        </p:spPr>
      </p:pic>
      <p:pic>
        <p:nvPicPr>
          <p:cNvPr id="79" name="Shape 63" descr=""/>
          <p:cNvPicPr/>
          <p:nvPr/>
        </p:nvPicPr>
        <p:blipFill>
          <a:blip r:embed="rId2"/>
          <a:stretch/>
        </p:blipFill>
        <p:spPr>
          <a:xfrm>
            <a:off x="6937560" y="-59040"/>
            <a:ext cx="2347560" cy="5143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2673720" y="419760"/>
            <a:ext cx="237096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Styles in Tiles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228240">
              <a:lnSpc>
                <a:spcPct val="100000"/>
              </a:lnSpc>
              <a:buClr>
                <a:srgbClr val="595959"/>
              </a:buClr>
              <a:buFont typeface="StarSymbol"/>
              <a:buChar char="-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Did anyone complete their Styles in Tiles activity?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595959"/>
              </a:buClr>
              <a:buFont typeface="StarSymbol"/>
              <a:buChar char="-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Would you care to share with the group?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Shape 70" descr=""/>
          <p:cNvPicPr/>
          <p:nvPr/>
        </p:nvPicPr>
        <p:blipFill>
          <a:blip r:embed="rId1"/>
          <a:stretch/>
        </p:blipFill>
        <p:spPr>
          <a:xfrm>
            <a:off x="5965560" y="50400"/>
            <a:ext cx="3120120" cy="4928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3859560" y="444960"/>
            <a:ext cx="174024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Agenda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228240">
              <a:lnSpc>
                <a:spcPct val="100000"/>
              </a:lnSpc>
              <a:buClr>
                <a:srgbClr val="595959"/>
              </a:buClr>
              <a:buFont typeface="StarSymbol"/>
              <a:buChar char="-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Cognitive Guided Instruction Problems (CGI) Word Problems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595959"/>
              </a:buClr>
              <a:buFont typeface="StarSymbol"/>
              <a:buChar char="-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Searching For Patterns activity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5" name="Shape 77" descr=""/>
          <p:cNvPicPr/>
          <p:nvPr/>
        </p:nvPicPr>
        <p:blipFill>
          <a:blip r:embed="rId1"/>
          <a:stretch/>
        </p:blipFill>
        <p:spPr>
          <a:xfrm>
            <a:off x="0" y="1828800"/>
            <a:ext cx="9143640" cy="3314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Cognitively Guided Instruction (CGI)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228240">
              <a:lnSpc>
                <a:spcPct val="100000"/>
              </a:lnSpc>
              <a:buClr>
                <a:srgbClr val="595959"/>
              </a:buClr>
              <a:buFont typeface="StarSymbol"/>
              <a:buChar char="-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Raul has 4 and ⅓ bags of Taki’s in the cabinet. His mom gives him her bag and a fourth of a bag. How many bags of Taki’s does Raul have now?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595959"/>
              </a:buClr>
              <a:buFont typeface="StarSymbol"/>
              <a:buChar char="-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Sunsara went to the mall. She spent 45. 67 on some shoes and 15.17 on a shirt. Now she has 20.45 left, how much money did she have before she purchased the shoes and the shirt?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595959"/>
              </a:buClr>
              <a:buFont typeface="StarSymbol"/>
              <a:buChar char="-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John has eight hundred fifty three thousandths of a gallon of juice and Maria has eighty seven hundredths of a gallon of juice. Who has the most amount of juice?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595959"/>
              </a:buClr>
              <a:buFont typeface="StarSymbol"/>
              <a:buChar char="-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Cindy has half of a gallon of milk, how many ounces of milk is this?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Solutions!!!!!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228240">
              <a:lnSpc>
                <a:spcPct val="100000"/>
              </a:lnSpc>
              <a:buClr>
                <a:srgbClr val="595959"/>
              </a:buClr>
              <a:buFont typeface="StarSymbol"/>
              <a:buChar char="-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Talk and share!!!!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0" name="Shape 90" descr=""/>
          <p:cNvPicPr/>
          <p:nvPr/>
        </p:nvPicPr>
        <p:blipFill>
          <a:blip r:embed="rId1"/>
          <a:stretch/>
        </p:blipFill>
        <p:spPr>
          <a:xfrm>
            <a:off x="2686320" y="315360"/>
            <a:ext cx="6457320" cy="4737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Solutions!!!!!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418680">
              <a:lnSpc>
                <a:spcPct val="100000"/>
              </a:lnSpc>
              <a:buClr>
                <a:srgbClr val="595959"/>
              </a:buClr>
              <a:buFont typeface="StarSymbol"/>
              <a:buChar char="-"/>
            </a:pPr>
            <a:r>
              <a:rPr b="0" lang="en-US" sz="3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5 7/12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18680">
              <a:lnSpc>
                <a:spcPct val="100000"/>
              </a:lnSpc>
              <a:buClr>
                <a:srgbClr val="595959"/>
              </a:buClr>
              <a:buFont typeface="StarSymbol"/>
              <a:buChar char="-"/>
            </a:pPr>
            <a:r>
              <a:rPr b="0" lang="en-US" sz="3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$81.29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18680">
              <a:lnSpc>
                <a:spcPct val="100000"/>
              </a:lnSpc>
              <a:buClr>
                <a:srgbClr val="595959"/>
              </a:buClr>
              <a:buFont typeface="StarSymbol"/>
              <a:buChar char="-"/>
            </a:pPr>
            <a:r>
              <a:rPr b="0" lang="en-US" sz="3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Maria has the most.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18680">
              <a:lnSpc>
                <a:spcPct val="100000"/>
              </a:lnSpc>
              <a:buClr>
                <a:srgbClr val="595959"/>
              </a:buClr>
              <a:buFont typeface="StarSymbol"/>
              <a:buChar char="-"/>
            </a:pPr>
            <a:r>
              <a:rPr b="0" lang="en-US" sz="3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64 ounces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Searching For Patterns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228240">
              <a:lnSpc>
                <a:spcPct val="100000"/>
              </a:lnSpc>
              <a:buClr>
                <a:srgbClr val="595959"/>
              </a:buClr>
              <a:buFont typeface="StarSymbol"/>
              <a:buChar char="-"/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Share your patterns with the group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5" name="Shape 103" descr=""/>
          <p:cNvPicPr/>
          <p:nvPr/>
        </p:nvPicPr>
        <p:blipFill>
          <a:blip r:embed="rId1"/>
          <a:stretch/>
        </p:blipFill>
        <p:spPr>
          <a:xfrm>
            <a:off x="2900880" y="365760"/>
            <a:ext cx="5528520" cy="4777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Garage Patterns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Use your blocks to build, build, build!!!!!!!!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8" name="Shape 110" descr=""/>
          <p:cNvPicPr/>
          <p:nvPr/>
        </p:nvPicPr>
        <p:blipFill>
          <a:blip r:embed="rId1"/>
          <a:stretch/>
        </p:blipFill>
        <p:spPr>
          <a:xfrm>
            <a:off x="138600" y="1639800"/>
            <a:ext cx="8693280" cy="3629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cp:revision>0</cp:revision>
  <dc:subject/>
  <dc:title/>
</cp:coreProperties>
</file>