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90" r:id="rId4"/>
    <p:sldId id="291" r:id="rId5"/>
    <p:sldId id="310" r:id="rId6"/>
    <p:sldId id="313" r:id="rId7"/>
    <p:sldId id="312" r:id="rId8"/>
    <p:sldId id="314" r:id="rId9"/>
    <p:sldId id="315" r:id="rId10"/>
    <p:sldId id="316" r:id="rId11"/>
    <p:sldId id="300" r:id="rId12"/>
    <p:sldId id="301" r:id="rId13"/>
    <p:sldId id="302" r:id="rId14"/>
    <p:sldId id="303" r:id="rId15"/>
    <p:sldId id="304" r:id="rId16"/>
    <p:sldId id="305" r:id="rId17"/>
    <p:sldId id="317" r:id="rId18"/>
    <p:sldId id="306" r:id="rId19"/>
    <p:sldId id="307" r:id="rId20"/>
    <p:sldId id="308" r:id="rId21"/>
    <p:sldId id="309" r:id="rId22"/>
    <p:sldId id="311" r:id="rId23"/>
    <p:sldId id="318" r:id="rId24"/>
    <p:sldId id="319" r:id="rId25"/>
    <p:sldId id="292" r:id="rId26"/>
    <p:sldId id="264" r:id="rId2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108" y="-9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32564-96BD-420D-AC65-D6BC67674338}" type="datetimeFigureOut">
              <a:rPr lang="en-US" smtClean="0"/>
              <a:t>10/23/2014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72A23-5304-4BFC-94B2-B420C0D638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32564-96BD-420D-AC65-D6BC67674338}" type="datetimeFigureOut">
              <a:rPr lang="en-US" smtClean="0"/>
              <a:t>10/23/2014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72A23-5304-4BFC-94B2-B420C0D638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32564-96BD-420D-AC65-D6BC67674338}" type="datetimeFigureOut">
              <a:rPr lang="en-US" smtClean="0"/>
              <a:t>10/23/2014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72A23-5304-4BFC-94B2-B420C0D638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32564-96BD-420D-AC65-D6BC67674338}" type="datetimeFigureOut">
              <a:rPr lang="en-US" smtClean="0"/>
              <a:t>10/23/2014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72A23-5304-4BFC-94B2-B420C0D638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32564-96BD-420D-AC65-D6BC67674338}" type="datetimeFigureOut">
              <a:rPr lang="en-US" smtClean="0"/>
              <a:t>10/23/2014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72A23-5304-4BFC-94B2-B420C0D638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32564-96BD-420D-AC65-D6BC67674338}" type="datetimeFigureOut">
              <a:rPr lang="en-US" smtClean="0"/>
              <a:t>10/23/2014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72A23-5304-4BFC-94B2-B420C0D638F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32564-96BD-420D-AC65-D6BC67674338}" type="datetimeFigureOut">
              <a:rPr lang="en-US" smtClean="0"/>
              <a:t>10/23/2014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72A23-5304-4BFC-94B2-B420C0D638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32564-96BD-420D-AC65-D6BC67674338}" type="datetimeFigureOut">
              <a:rPr lang="en-US" smtClean="0"/>
              <a:t>10/23/2014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72A23-5304-4BFC-94B2-B420C0D638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32564-96BD-420D-AC65-D6BC67674338}" type="datetimeFigureOut">
              <a:rPr lang="en-US" smtClean="0"/>
              <a:t>10/23/2014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72A23-5304-4BFC-94B2-B420C0D638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32564-96BD-420D-AC65-D6BC67674338}" type="datetimeFigureOut">
              <a:rPr lang="en-US" smtClean="0"/>
              <a:t>10/23/2014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F172A23-5304-4BFC-94B2-B420C0D638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32564-96BD-420D-AC65-D6BC67674338}" type="datetimeFigureOut">
              <a:rPr lang="en-US" smtClean="0"/>
              <a:t>10/23/2014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72A23-5304-4BFC-94B2-B420C0D638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82532564-96BD-420D-AC65-D6BC67674338}" type="datetimeFigureOut">
              <a:rPr lang="en-US" smtClean="0"/>
              <a:t>10/23/2014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3F172A23-5304-4BFC-94B2-B420C0D638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219200"/>
            <a:ext cx="7772400" cy="5337175"/>
          </a:xfrm>
        </p:spPr>
        <p:txBody>
          <a:bodyPr>
            <a:normAutofit/>
          </a:bodyPr>
          <a:lstStyle/>
          <a:p>
            <a:pPr algn="ctr"/>
            <a:r>
              <a:rPr lang="en-US" sz="73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73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73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7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7300" dirty="0" smtClean="0">
                <a:latin typeface="Arial" panose="020B0604020202020204" pitchFamily="34" charset="0"/>
                <a:cs typeface="Arial" panose="020B0604020202020204" pitchFamily="34" charset="0"/>
              </a:rPr>
              <a:t>Session four</a:t>
            </a:r>
            <a:endParaRPr lang="en-US" sz="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cscott\AppData\Local\Microsoft\Windows\Temporary Internet Files\Content.IE5\2XZQD8SA\MC900104884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424" y="838200"/>
            <a:ext cx="5230376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955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7520940" cy="548640"/>
          </a:xfrm>
        </p:spPr>
        <p:txBody>
          <a:bodyPr/>
          <a:lstStyle/>
          <a:p>
            <a:pPr algn="ctr"/>
            <a:r>
              <a:rPr lang="en-US" dirty="0" smtClean="0"/>
              <a:t>Question 6 – tower of offices</a:t>
            </a:r>
            <a:endParaRPr lang="en-US" dirty="0"/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2312240"/>
              </p:ext>
            </p:extLst>
          </p:nvPr>
        </p:nvGraphicFramePr>
        <p:xfrm>
          <a:off x="381000" y="1219201"/>
          <a:ext cx="8153399" cy="54101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/>
                <a:gridCol w="2286000"/>
                <a:gridCol w="3657599"/>
              </a:tblGrid>
              <a:tr h="46953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Number</a:t>
                      </a:r>
                      <a:r>
                        <a:rPr lang="en-US" baseline="0" dirty="0" smtClean="0"/>
                        <a:t> of Floors, 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Number of  Offices, 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Pattern</a:t>
                      </a:r>
                      <a:endParaRPr lang="en-US" dirty="0"/>
                    </a:p>
                  </a:txBody>
                  <a:tcPr/>
                </a:tc>
              </a:tr>
              <a:tr h="46953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  <a:tr h="46953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1+2=3</a:t>
                      </a:r>
                    </a:p>
                  </a:txBody>
                  <a:tcPr/>
                </a:tc>
              </a:tr>
              <a:tr h="46953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1+2+3=6</a:t>
                      </a:r>
                    </a:p>
                  </a:txBody>
                  <a:tcPr/>
                </a:tc>
              </a:tr>
              <a:tr h="46953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1+2+3+4=10</a:t>
                      </a:r>
                    </a:p>
                  </a:txBody>
                  <a:tcPr/>
                </a:tc>
              </a:tr>
              <a:tr h="46953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1+2+3+4+5=15</a:t>
                      </a:r>
                    </a:p>
                  </a:txBody>
                  <a:tcPr/>
                </a:tc>
              </a:tr>
              <a:tr h="46953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1+2+3+4+5+6=21</a:t>
                      </a:r>
                    </a:p>
                  </a:txBody>
                  <a:tcPr/>
                </a:tc>
              </a:tr>
              <a:tr h="46953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1+2+3+4+5+6+7=</a:t>
                      </a:r>
                      <a:r>
                        <a:rPr lang="en-US" b="1" dirty="0" smtClean="0"/>
                        <a:t>28</a:t>
                      </a:r>
                    </a:p>
                  </a:txBody>
                  <a:tcPr/>
                </a:tc>
              </a:tr>
              <a:tr h="46953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1+2+3+4+5+6+7+8=</a:t>
                      </a:r>
                      <a:r>
                        <a:rPr lang="en-US" b="1" dirty="0" smtClean="0"/>
                        <a:t>36</a:t>
                      </a:r>
                    </a:p>
                  </a:txBody>
                  <a:tcPr/>
                </a:tc>
              </a:tr>
              <a:tr h="71481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latin typeface="+mn-lt"/>
                        </a:rPr>
                        <a:t>N</a:t>
                      </a:r>
                      <a:endParaRPr lang="en-US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u="sng" dirty="0" smtClean="0">
                          <a:latin typeface="Arial Black" panose="020B0A04020102020204" pitchFamily="34" charset="0"/>
                        </a:rPr>
                        <a:t>F </a:t>
                      </a:r>
                      <a:r>
                        <a:rPr lang="en-US" u="none" dirty="0" smtClean="0">
                          <a:latin typeface="Arial Black" panose="020B0A04020102020204" pitchFamily="34" charset="0"/>
                        </a:rPr>
                        <a:t>(F + 1)  = 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u="none" dirty="0" smtClean="0">
                          <a:latin typeface="Arial Black" panose="020B0A04020102020204" pitchFamily="34" charset="0"/>
                        </a:rPr>
                        <a:t>             2</a:t>
                      </a:r>
                    </a:p>
                  </a:txBody>
                  <a:tcPr/>
                </a:tc>
              </a:tr>
              <a:tr h="46953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(22)(23)/2=253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flipV="1">
            <a:off x="1066800" y="990600"/>
            <a:ext cx="7277100" cy="152400"/>
          </a:xfrm>
        </p:spPr>
        <p:txBody>
          <a:bodyPr>
            <a:normAutofit fontScale="325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68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Money exchange game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00138"/>
            <a:ext cx="8001000" cy="545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067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Problem solving strategies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00138"/>
            <a:ext cx="6858000" cy="560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973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28600"/>
            <a:ext cx="62484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694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04800"/>
            <a:ext cx="6096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252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8600"/>
            <a:ext cx="64008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036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"/>
            <a:ext cx="62484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158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2400"/>
            <a:ext cx="6096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408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Expression:     m  +  w</a:t>
            </a:r>
          </a:p>
          <a:p>
            <a:endParaRPr lang="en-US" sz="3200" dirty="0"/>
          </a:p>
          <a:p>
            <a:r>
              <a:rPr lang="en-US" sz="3200" dirty="0" smtClean="0"/>
              <a:t>Equation:  f =  m  +  w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4977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8000" dirty="0" smtClean="0"/>
          </a:p>
          <a:p>
            <a:pPr algn="ctr"/>
            <a:r>
              <a:rPr lang="en-US" sz="8000" dirty="0" smtClean="0"/>
              <a:t>What is algebra?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335205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624840"/>
          </a:xfrm>
        </p:spPr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143000"/>
            <a:ext cx="7520940" cy="4876800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Let’s look at the homework!</a:t>
            </a:r>
          </a:p>
          <a:p>
            <a:pPr algn="ctr"/>
            <a:endParaRPr lang="en-US" sz="6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1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sz="8000" dirty="0" smtClean="0"/>
          </a:p>
          <a:p>
            <a:pPr algn="ctr"/>
            <a:r>
              <a:rPr lang="en-US" sz="8000" dirty="0" smtClean="0"/>
              <a:t>How does one learn algebra?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106943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2400"/>
            <a:ext cx="6324599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842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2400"/>
            <a:ext cx="55626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069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/>
            <a:endParaRPr lang="en-US" sz="12000" dirty="0" smtClean="0"/>
          </a:p>
          <a:p>
            <a:pPr algn="ctr"/>
            <a:r>
              <a:rPr lang="en-US" sz="12000" dirty="0" smtClean="0"/>
              <a:t>nctm.org</a:t>
            </a:r>
            <a:endParaRPr lang="en-US" sz="12000" dirty="0"/>
          </a:p>
        </p:txBody>
      </p:sp>
    </p:spTree>
    <p:extLst>
      <p:ext uri="{BB962C8B-B14F-4D97-AF65-F5344CB8AC3E}">
        <p14:creationId xmlns:p14="http://schemas.microsoft.com/office/powerpoint/2010/main" val="229720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/>
              <a:t>question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 smtClean="0"/>
              <a:t>How would you help children get ready for algebra?</a:t>
            </a:r>
          </a:p>
          <a:p>
            <a:pPr algn="ctr"/>
            <a:endParaRPr lang="en-US" sz="6000" dirty="0"/>
          </a:p>
        </p:txBody>
      </p:sp>
      <p:pic>
        <p:nvPicPr>
          <p:cNvPr id="8194" name="Picture 2" descr="C:\Users\cscott\AppData\Local\Microsoft\Windows\Temporary Internet Files\Content.IE5\BSHR5TV4\MC900445732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0"/>
            <a:ext cx="28956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35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 smtClean="0"/>
              <a:t>homework</a:t>
            </a:r>
            <a:endParaRPr lang="en-US" sz="48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399" y="1100138"/>
            <a:ext cx="5791201" cy="560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668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1310640"/>
          </a:xfrm>
        </p:spPr>
        <p:txBody>
          <a:bodyPr/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Thank you so much</a:t>
            </a:r>
            <a:b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See you all next week!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C:\Users\cscott\AppData\Local\Microsoft\Windows\Temporary Internet Files\Content.IE5\BSHR5TV4\MC900105222[1].wm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873984"/>
            <a:ext cx="5562600" cy="306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01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04800"/>
            <a:ext cx="5943600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051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04800"/>
            <a:ext cx="7520940" cy="548640"/>
          </a:xfrm>
        </p:spPr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81000"/>
            <a:ext cx="525780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552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Question 1 – Matchstick track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1565242"/>
              </p:ext>
            </p:extLst>
          </p:nvPr>
        </p:nvGraphicFramePr>
        <p:xfrm>
          <a:off x="762000" y="1066800"/>
          <a:ext cx="7521576" cy="449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7192"/>
                <a:gridCol w="2507192"/>
                <a:gridCol w="2507192"/>
              </a:tblGrid>
              <a:tr h="56197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Number of Squares, 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No.</a:t>
                      </a:r>
                      <a:r>
                        <a:rPr lang="en-US" baseline="0" dirty="0" smtClean="0"/>
                        <a:t> of Matchsticks, 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Pattern</a:t>
                      </a:r>
                      <a:endParaRPr lang="en-US" dirty="0"/>
                    </a:p>
                  </a:txBody>
                  <a:tcPr/>
                </a:tc>
              </a:tr>
              <a:tr h="56197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3(1) + 1 = 4</a:t>
                      </a:r>
                      <a:endParaRPr lang="en-US" dirty="0"/>
                    </a:p>
                  </a:txBody>
                  <a:tcPr/>
                </a:tc>
              </a:tr>
              <a:tr h="56197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3(2) + 1 = 7</a:t>
                      </a:r>
                    </a:p>
                  </a:txBody>
                  <a:tcPr/>
                </a:tc>
              </a:tr>
              <a:tr h="56197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3(3) + 1 = 10</a:t>
                      </a:r>
                    </a:p>
                  </a:txBody>
                  <a:tcPr/>
                </a:tc>
              </a:tr>
              <a:tr h="56197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3(4) + 1 = 13</a:t>
                      </a:r>
                    </a:p>
                  </a:txBody>
                  <a:tcPr/>
                </a:tc>
              </a:tr>
              <a:tr h="56197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3(5) + 1 = 16</a:t>
                      </a:r>
                    </a:p>
                  </a:txBody>
                  <a:tcPr/>
                </a:tc>
              </a:tr>
              <a:tr h="56197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 Black" panose="020B0A04020102020204" pitchFamily="34" charset="0"/>
                        </a:rPr>
                        <a:t>3(S) + 1 </a:t>
                      </a:r>
                      <a:r>
                        <a:rPr lang="en-US" baseline="0" dirty="0" smtClean="0">
                          <a:latin typeface="Arial Black" panose="020B0A04020102020204" pitchFamily="34" charset="0"/>
                        </a:rPr>
                        <a:t> = M</a:t>
                      </a:r>
                      <a:endParaRPr lang="en-US" dirty="0" smtClean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</a:tr>
              <a:tr h="56197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latin typeface="Arial Black" panose="020B0A04020102020204" pitchFamily="34" charset="0"/>
                        </a:rPr>
                        <a:t>181</a:t>
                      </a:r>
                      <a:endParaRPr lang="en-US" b="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3(60) + 1 = 181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70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Question 2 – banquet tables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8840599"/>
              </p:ext>
            </p:extLst>
          </p:nvPr>
        </p:nvGraphicFramePr>
        <p:xfrm>
          <a:off x="762000" y="1066800"/>
          <a:ext cx="7521576" cy="5105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7192"/>
                <a:gridCol w="2507192"/>
                <a:gridCol w="2507192"/>
              </a:tblGrid>
              <a:tr h="7293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Number of Tables,</a:t>
                      </a:r>
                      <a:r>
                        <a:rPr lang="en-US" baseline="0" dirty="0" smtClean="0"/>
                        <a:t> T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Number of People, 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Pattern</a:t>
                      </a:r>
                      <a:endParaRPr lang="en-US" dirty="0"/>
                    </a:p>
                  </a:txBody>
                  <a:tcPr/>
                </a:tc>
              </a:tr>
              <a:tr h="7293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3(1) + 2 = 4</a:t>
                      </a:r>
                      <a:endParaRPr lang="en-US" dirty="0"/>
                    </a:p>
                  </a:txBody>
                  <a:tcPr/>
                </a:tc>
              </a:tr>
              <a:tr h="7293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3(2) + 2 = 7</a:t>
                      </a:r>
                    </a:p>
                  </a:txBody>
                  <a:tcPr/>
                </a:tc>
              </a:tr>
              <a:tr h="7293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3(3) + 2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= 10</a:t>
                      </a:r>
                    </a:p>
                  </a:txBody>
                  <a:tcPr/>
                </a:tc>
              </a:tr>
              <a:tr h="7293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 Black" panose="020B0A04020102020204" pitchFamily="34" charset="0"/>
                        </a:rPr>
                        <a:t>3(T) + 2 </a:t>
                      </a:r>
                      <a:r>
                        <a:rPr lang="en-US" baseline="0" dirty="0" smtClean="0">
                          <a:latin typeface="Arial Black" panose="020B0A04020102020204" pitchFamily="34" charset="0"/>
                        </a:rPr>
                        <a:t> = P</a:t>
                      </a:r>
                      <a:endParaRPr lang="en-US" dirty="0" smtClean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</a:tr>
              <a:tr h="7293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 Black" panose="020B0A04020102020204" pitchFamily="34" charset="0"/>
                        </a:rPr>
                        <a:t>32</a:t>
                      </a:r>
                      <a:endParaRPr lang="en-US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 Black" panose="020B0A04020102020204" pitchFamily="34" charset="0"/>
                        </a:rPr>
                        <a:t>3(10) + 2 </a:t>
                      </a:r>
                      <a:r>
                        <a:rPr lang="en-US" baseline="0" dirty="0" smtClean="0">
                          <a:latin typeface="Arial Black" panose="020B0A04020102020204" pitchFamily="34" charset="0"/>
                        </a:rPr>
                        <a:t> = 32</a:t>
                      </a:r>
                      <a:endParaRPr lang="en-US" dirty="0" smtClean="0">
                        <a:latin typeface="Arial Black" panose="020B0A040201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/>
                </a:tc>
              </a:tr>
              <a:tr h="7293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 Black" panose="020B0A04020102020204" pitchFamily="34" charset="0"/>
                        </a:rPr>
                        <a:t>152</a:t>
                      </a:r>
                      <a:endParaRPr lang="en-US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 Black" panose="020B0A04020102020204" pitchFamily="34" charset="0"/>
                        </a:rPr>
                        <a:t>3(50) + 2 </a:t>
                      </a:r>
                      <a:r>
                        <a:rPr lang="en-US" baseline="0" dirty="0" smtClean="0">
                          <a:latin typeface="Arial Black" panose="020B0A04020102020204" pitchFamily="34" charset="0"/>
                        </a:rPr>
                        <a:t> = 152</a:t>
                      </a:r>
                      <a:endParaRPr lang="en-US" dirty="0" smtClean="0">
                        <a:latin typeface="Arial Black" panose="020B0A040201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880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Question 3 – Growing Squares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8530798"/>
              </p:ext>
            </p:extLst>
          </p:nvPr>
        </p:nvGraphicFramePr>
        <p:xfrm>
          <a:off x="762000" y="1066800"/>
          <a:ext cx="7521576" cy="533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7192"/>
                <a:gridCol w="2507192"/>
                <a:gridCol w="2507192"/>
              </a:tblGrid>
              <a:tr h="8890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Side of Square, 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Perimeter, P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Pattern</a:t>
                      </a:r>
                      <a:endParaRPr lang="en-US" dirty="0"/>
                    </a:p>
                  </a:txBody>
                  <a:tcPr/>
                </a:tc>
              </a:tr>
              <a:tr h="8890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4(1)</a:t>
                      </a:r>
                      <a:r>
                        <a:rPr lang="en-US" baseline="0" dirty="0" smtClean="0"/>
                        <a:t> = 4</a:t>
                      </a:r>
                      <a:endParaRPr lang="en-US" dirty="0"/>
                    </a:p>
                  </a:txBody>
                  <a:tcPr/>
                </a:tc>
              </a:tr>
              <a:tr h="8890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4(2)</a:t>
                      </a:r>
                      <a:r>
                        <a:rPr lang="en-US" baseline="0" dirty="0" smtClean="0"/>
                        <a:t> = 8</a:t>
                      </a:r>
                      <a:endParaRPr lang="en-US" dirty="0" smtClean="0"/>
                    </a:p>
                  </a:txBody>
                  <a:tcPr/>
                </a:tc>
              </a:tr>
              <a:tr h="8890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4(3)</a:t>
                      </a:r>
                      <a:r>
                        <a:rPr lang="en-US" baseline="0" dirty="0" smtClean="0"/>
                        <a:t> = 12</a:t>
                      </a:r>
                      <a:endParaRPr lang="en-US" dirty="0" smtClean="0"/>
                    </a:p>
                  </a:txBody>
                  <a:tcPr/>
                </a:tc>
              </a:tr>
              <a:tr h="8890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4(4)</a:t>
                      </a:r>
                      <a:r>
                        <a:rPr lang="en-US" baseline="0" dirty="0" smtClean="0"/>
                        <a:t> = 16</a:t>
                      </a:r>
                      <a:endParaRPr lang="en-US" dirty="0" smtClean="0"/>
                    </a:p>
                  </a:txBody>
                  <a:tcPr/>
                </a:tc>
              </a:tr>
              <a:tr h="8890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 Black" panose="020B0A04020102020204" pitchFamily="34" charset="0"/>
                        </a:rPr>
                        <a:t>4(S) </a:t>
                      </a:r>
                      <a:r>
                        <a:rPr lang="en-US" baseline="0" dirty="0" smtClean="0">
                          <a:latin typeface="Arial Black" panose="020B0A04020102020204" pitchFamily="34" charset="0"/>
                        </a:rPr>
                        <a:t>= P</a:t>
                      </a:r>
                      <a:endParaRPr lang="en-US" dirty="0" smtClean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566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Question 4 – twelve days of </a:t>
            </a:r>
            <a:r>
              <a:rPr lang="en-US" dirty="0" err="1" smtClean="0"/>
              <a:t>christmas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6568573"/>
              </p:ext>
            </p:extLst>
          </p:nvPr>
        </p:nvGraphicFramePr>
        <p:xfrm>
          <a:off x="685800" y="1066801"/>
          <a:ext cx="8153399" cy="539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4619"/>
                <a:gridCol w="2303981"/>
                <a:gridCol w="4114799"/>
              </a:tblGrid>
              <a:tr h="36021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Day, 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Number of Gifts,</a:t>
                      </a:r>
                      <a:r>
                        <a:rPr lang="en-US" baseline="0" dirty="0" smtClean="0"/>
                        <a:t> 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Pattern</a:t>
                      </a:r>
                      <a:endParaRPr lang="en-US" dirty="0"/>
                    </a:p>
                  </a:txBody>
                  <a:tcPr/>
                </a:tc>
              </a:tr>
              <a:tr h="36021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  <a:tr h="36021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1+2=3</a:t>
                      </a:r>
                    </a:p>
                  </a:txBody>
                  <a:tcPr/>
                </a:tc>
              </a:tr>
              <a:tr h="36021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1+2+3=6</a:t>
                      </a:r>
                    </a:p>
                  </a:txBody>
                  <a:tcPr/>
                </a:tc>
              </a:tr>
              <a:tr h="36021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1+2+3+4=10</a:t>
                      </a:r>
                    </a:p>
                  </a:txBody>
                  <a:tcPr/>
                </a:tc>
              </a:tr>
              <a:tr h="36021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1+2+3+4+5=15</a:t>
                      </a:r>
                    </a:p>
                  </a:txBody>
                  <a:tcPr/>
                </a:tc>
              </a:tr>
              <a:tr h="36021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1+2+3+4+5+6=21</a:t>
                      </a:r>
                    </a:p>
                  </a:txBody>
                  <a:tcPr/>
                </a:tc>
              </a:tr>
              <a:tr h="36021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1+2+3+4+5+6+7=28</a:t>
                      </a:r>
                    </a:p>
                  </a:txBody>
                  <a:tcPr/>
                </a:tc>
              </a:tr>
              <a:tr h="36021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1+2+3+4+5+6+7+8=36</a:t>
                      </a:r>
                    </a:p>
                  </a:txBody>
                  <a:tcPr/>
                </a:tc>
              </a:tr>
              <a:tr h="36021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1+2+3+4+5+6+7+8+9=45</a:t>
                      </a:r>
                    </a:p>
                  </a:txBody>
                  <a:tcPr/>
                </a:tc>
              </a:tr>
              <a:tr h="36021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1+2+3+4+5+6+7+8+9+10=55</a:t>
                      </a:r>
                    </a:p>
                  </a:txBody>
                  <a:tcPr/>
                </a:tc>
              </a:tr>
              <a:tr h="36021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1+2+3+4+5+6+7+8+9+10+11=66</a:t>
                      </a:r>
                    </a:p>
                  </a:txBody>
                  <a:tcPr/>
                </a:tc>
              </a:tr>
              <a:tr h="36021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1+2+3+4+5+6+7+8+9+10+11+12=78</a:t>
                      </a:r>
                    </a:p>
                  </a:txBody>
                  <a:tcPr/>
                </a:tc>
              </a:tr>
              <a:tr h="36021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latin typeface="+mn-lt"/>
                        </a:rPr>
                        <a:t>G</a:t>
                      </a:r>
                      <a:endParaRPr lang="en-US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u="sng" dirty="0" smtClean="0">
                          <a:latin typeface="Arial Black" panose="020B0A04020102020204" pitchFamily="34" charset="0"/>
                        </a:rPr>
                        <a:t>D </a:t>
                      </a:r>
                      <a:r>
                        <a:rPr lang="en-US" u="none" dirty="0" smtClean="0">
                          <a:latin typeface="Arial Black" panose="020B0A04020102020204" pitchFamily="34" charset="0"/>
                        </a:rPr>
                        <a:t>(D + 1)  = G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u="none" dirty="0" smtClean="0">
                          <a:latin typeface="Arial Black" panose="020B0A04020102020204" pitchFamily="34" charset="0"/>
                        </a:rPr>
                        <a:t>                2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655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Question 5 – handshakes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9613925"/>
              </p:ext>
            </p:extLst>
          </p:nvPr>
        </p:nvGraphicFramePr>
        <p:xfrm>
          <a:off x="762000" y="1066800"/>
          <a:ext cx="7521576" cy="45739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7192"/>
                <a:gridCol w="2507192"/>
                <a:gridCol w="2507192"/>
              </a:tblGrid>
              <a:tr h="56197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Number of  People, 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No.</a:t>
                      </a:r>
                      <a:r>
                        <a:rPr lang="en-US" baseline="0" dirty="0" smtClean="0"/>
                        <a:t> of Handshakes, 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Pattern</a:t>
                      </a:r>
                      <a:endParaRPr lang="en-US" dirty="0"/>
                    </a:p>
                  </a:txBody>
                  <a:tcPr/>
                </a:tc>
              </a:tr>
              <a:tr h="56197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None (yet!)</a:t>
                      </a:r>
                      <a:endParaRPr lang="en-US" dirty="0"/>
                    </a:p>
                  </a:txBody>
                  <a:tcPr/>
                </a:tc>
              </a:tr>
              <a:tr h="56197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Similar</a:t>
                      </a:r>
                    </a:p>
                  </a:txBody>
                  <a:tcPr/>
                </a:tc>
              </a:tr>
              <a:tr h="56197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to</a:t>
                      </a:r>
                    </a:p>
                  </a:txBody>
                  <a:tcPr/>
                </a:tc>
              </a:tr>
              <a:tr h="56197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the</a:t>
                      </a:r>
                    </a:p>
                  </a:txBody>
                  <a:tcPr/>
                </a:tc>
              </a:tr>
              <a:tr h="56197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diagonal</a:t>
                      </a:r>
                    </a:p>
                  </a:txBody>
                  <a:tcPr/>
                </a:tc>
              </a:tr>
              <a:tr h="56197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solution</a:t>
                      </a:r>
                    </a:p>
                  </a:txBody>
                  <a:tcPr/>
                </a:tc>
              </a:tr>
              <a:tr h="56197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u="sng" dirty="0" smtClean="0">
                          <a:latin typeface="Arial Black" panose="020B0A04020102020204" pitchFamily="34" charset="0"/>
                        </a:rPr>
                        <a:t>P </a:t>
                      </a:r>
                      <a:r>
                        <a:rPr lang="en-US" u="none" dirty="0" smtClean="0">
                          <a:latin typeface="Arial Black" panose="020B0A04020102020204" pitchFamily="34" charset="0"/>
                        </a:rPr>
                        <a:t>(P-1) = H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u="none" dirty="0" smtClean="0">
                          <a:latin typeface="Arial Black" panose="020B0A04020102020204" pitchFamily="34" charset="0"/>
                        </a:rPr>
                        <a:t>       2 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183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769</TotalTime>
  <Words>404</Words>
  <Application>Microsoft Office PowerPoint</Application>
  <PresentationFormat>On-screen Show (4:3)</PresentationFormat>
  <Paragraphs>188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Angles</vt:lpstr>
      <vt:lpstr>  Session four</vt:lpstr>
      <vt:lpstr>PowerPoint Presentation</vt:lpstr>
      <vt:lpstr>PowerPoint Presentation</vt:lpstr>
      <vt:lpstr>PowerPoint Presentation</vt:lpstr>
      <vt:lpstr>Question 1 – Matchstick track</vt:lpstr>
      <vt:lpstr>Question 2 – banquet tables</vt:lpstr>
      <vt:lpstr>Question 3 – Growing Squares</vt:lpstr>
      <vt:lpstr>Question 4 – twelve days of christmas</vt:lpstr>
      <vt:lpstr>Question 5 – handshakes</vt:lpstr>
      <vt:lpstr>Question 6 – tower of offices</vt:lpstr>
      <vt:lpstr>Money exchange game</vt:lpstr>
      <vt:lpstr>Problem solving strategies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</vt:lpstr>
      <vt:lpstr>homework</vt:lpstr>
      <vt:lpstr>Thank you so much See you all next week!</vt:lpstr>
    </vt:vector>
  </TitlesOfParts>
  <Company>UWSP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Scott, Charysse</dc:creator>
  <cp:lastModifiedBy>Scott, Charysse</cp:lastModifiedBy>
  <cp:revision>44</cp:revision>
  <cp:lastPrinted>2014-10-23T22:00:28Z</cp:lastPrinted>
  <dcterms:created xsi:type="dcterms:W3CDTF">2014-10-01T23:22:46Z</dcterms:created>
  <dcterms:modified xsi:type="dcterms:W3CDTF">2014-10-23T22:00:38Z</dcterms:modified>
</cp:coreProperties>
</file>