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5.jpeg" ContentType="image/jpe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68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71960" y="3334680"/>
            <a:ext cx="822168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84680" y="333468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71960" y="333468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680" cy="27097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680" cy="27097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884320" y="1918800"/>
            <a:ext cx="3396600" cy="270972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884320" y="1918800"/>
            <a:ext cx="3396600" cy="2709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71960" y="1919160"/>
            <a:ext cx="8221680" cy="2709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680" cy="27097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27097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27097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71960" y="738720"/>
            <a:ext cx="8221680" cy="3558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71960" y="333468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27097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71960" y="1919160"/>
            <a:ext cx="8221680" cy="2709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27097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84680" y="333468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71960" y="3334680"/>
            <a:ext cx="822168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68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71960" y="3334680"/>
            <a:ext cx="822168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84680" y="333468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71960" y="333468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680" cy="27097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680" cy="27097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2884320" y="1918800"/>
            <a:ext cx="3396600" cy="270972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2884320" y="1918800"/>
            <a:ext cx="3396600" cy="2709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680" cy="27097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27097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27097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71960" y="738720"/>
            <a:ext cx="8221680" cy="3558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71960" y="333468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27097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27097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84680" y="333468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71960" y="3334680"/>
            <a:ext cx="8221680" cy="129240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285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 flipH="1">
            <a:off x="8246520" y="4245840"/>
            <a:ext cx="897120" cy="89712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 flipH="1">
            <a:off x="8246520" y="4245840"/>
            <a:ext cx="897120" cy="89712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tIns="91440" bIns="91440" anchor="b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523720" y="46954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87AADAAD-F482-4FFE-808C-5535C037D9A9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285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 flipH="1" rot="10800000">
            <a:off x="9143280" y="5143680"/>
            <a:ext cx="9143640" cy="3457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CustomShape 2"/>
          <p:cNvSpPr/>
          <p:nvPr/>
        </p:nvSpPr>
        <p:spPr>
          <a:xfrm>
            <a:off x="0" y="1685880"/>
            <a:ext cx="9143640" cy="10836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PlaceHolder 3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tIns="91440" bIns="91440" anchor="b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680" cy="2709720"/>
          </a:xfrm>
          <a:prstGeom prst="rect">
            <a:avLst/>
          </a:prstGeom>
        </p:spPr>
        <p:txBody>
          <a:bodyPr tIns="91440" bIns="9144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523720" y="46954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2FAB6E77-87BA-40DF-AADB-CC6A790B62FD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2371680" y="630360"/>
            <a:ext cx="6331320" cy="20196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390600" y="2789280"/>
            <a:ext cx="8221680" cy="432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MAPPS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Developing Spatial Sense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619560" y="1760400"/>
            <a:ext cx="7904880" cy="121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Styles in Tiles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304920" y="438120"/>
            <a:ext cx="8221680" cy="767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Welcome!!!!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TextShape 2"/>
          <p:cNvSpPr txBox="1"/>
          <p:nvPr/>
        </p:nvSpPr>
        <p:spPr>
          <a:xfrm>
            <a:off x="304920" y="2571840"/>
            <a:ext cx="8221680" cy="2709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Agenda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	</a:t>
            </a:r>
            <a:r>
              <a:rPr b="0" lang="en-US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-Review previous lesson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	</a:t>
            </a:r>
            <a:r>
              <a:rPr b="0" lang="en-US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- Patterns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	</a:t>
            </a:r>
            <a:r>
              <a:rPr b="0" lang="en-US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- Styles in Tiles Problem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1708200" y="1809720"/>
            <a:ext cx="541476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Using the tiles at your table, create various designs.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0" y="473040"/>
            <a:ext cx="8221680" cy="767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Design a Tabletop – BLM 26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471960" y="1919160"/>
            <a:ext cx="8221680" cy="2709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737373"/>
              </a:buClr>
              <a:buFont typeface="Roboto"/>
              <a:buAutoNum type="alphaLcParenR"/>
            </a:pPr>
            <a:r>
              <a:rPr b="0" lang="en-US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The dimensions of the table (20 x 22)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737373"/>
              </a:buClr>
              <a:buFont typeface="Roboto"/>
              <a:buAutoNum type="alphaLcParenR"/>
            </a:pPr>
            <a:r>
              <a:rPr b="0" lang="en-US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The three sizes of tiles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737373"/>
              </a:buClr>
              <a:buFont typeface="Roboto"/>
              <a:buAutoNum type="alphaLcParenR"/>
            </a:pPr>
            <a:r>
              <a:rPr b="0" lang="en-US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The cost of each size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737373"/>
              </a:buClr>
              <a:buFont typeface="Roboto"/>
              <a:buAutoNum type="alphaLcParenR"/>
            </a:pPr>
            <a:r>
              <a:rPr b="0" lang="en-US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Each cut costs 0.50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737373"/>
              </a:buClr>
              <a:buFont typeface="Roboto"/>
              <a:buAutoNum type="alphaLcParenR"/>
            </a:pPr>
            <a:r>
              <a:rPr b="0" lang="en-US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Calculate your costs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6" name="Shape 82" descr=""/>
          <p:cNvPicPr/>
          <p:nvPr/>
        </p:nvPicPr>
        <p:blipFill>
          <a:blip r:embed="rId1"/>
          <a:stretch/>
        </p:blipFill>
        <p:spPr>
          <a:xfrm>
            <a:off x="5334120" y="0"/>
            <a:ext cx="3809520" cy="5307120"/>
          </a:xfrm>
          <a:prstGeom prst="rect">
            <a:avLst/>
          </a:prstGeom>
          <a:ln>
            <a:noFill/>
          </a:ln>
        </p:spPr>
      </p:pic>
      <p:pic>
        <p:nvPicPr>
          <p:cNvPr id="87" name="Picture 4" descr=""/>
          <p:cNvPicPr/>
          <p:nvPr/>
        </p:nvPicPr>
        <p:blipFill>
          <a:blip r:embed="rId2"/>
          <a:stretch/>
        </p:blipFill>
        <p:spPr>
          <a:xfrm>
            <a:off x="5334120" y="386280"/>
            <a:ext cx="3809520" cy="4534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71960" y="738720"/>
            <a:ext cx="8221680" cy="767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Sharing Our Designs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471960" y="1919160"/>
            <a:ext cx="4799520" cy="2709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What qualities make up the best designs?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What mathematics did you do in this problem?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0" name="Shape 89" descr=""/>
          <p:cNvPicPr/>
          <p:nvPr/>
        </p:nvPicPr>
        <p:blipFill>
          <a:blip r:embed="rId1"/>
          <a:stretch/>
        </p:blipFill>
        <p:spPr>
          <a:xfrm>
            <a:off x="5271840" y="327960"/>
            <a:ext cx="3644640" cy="4815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71960" y="738720"/>
            <a:ext cx="8221680" cy="767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Opposing Sides – BLM 35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471960" y="1919160"/>
            <a:ext cx="8221680" cy="2709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Can you construct the opposing figure?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3" name="Picture 3" descr=""/>
          <p:cNvPicPr/>
          <p:nvPr/>
        </p:nvPicPr>
        <p:blipFill>
          <a:blip r:embed="rId1"/>
          <a:stretch/>
        </p:blipFill>
        <p:spPr>
          <a:xfrm>
            <a:off x="5410080" y="390600"/>
            <a:ext cx="3466800" cy="4238280"/>
          </a:xfrm>
          <a:prstGeom prst="rect">
            <a:avLst/>
          </a:prstGeom>
          <a:ln>
            <a:noFill/>
          </a:ln>
        </p:spPr>
      </p:pic>
      <p:pic>
        <p:nvPicPr>
          <p:cNvPr id="94" name="Shape 96" descr=""/>
          <p:cNvPicPr/>
          <p:nvPr/>
        </p:nvPicPr>
        <p:blipFill>
          <a:blip r:embed="rId2"/>
          <a:stretch/>
        </p:blipFill>
        <p:spPr>
          <a:xfrm>
            <a:off x="302760" y="2876400"/>
            <a:ext cx="4726080" cy="2076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76320" y="590400"/>
            <a:ext cx="8221680" cy="767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Rotating Letters – BLM 37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71960" y="1919160"/>
            <a:ext cx="8221680" cy="2709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285840" indent="-285480">
              <a:lnSpc>
                <a:spcPct val="100000"/>
              </a:lnSpc>
              <a:buClr>
                <a:srgbClr val="737373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Draw your initials.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737373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See if you can rotate your initials!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7" name="Picture 3" descr=""/>
          <p:cNvPicPr/>
          <p:nvPr/>
        </p:nvPicPr>
        <p:blipFill>
          <a:blip r:embed="rId1"/>
          <a:stretch/>
        </p:blipFill>
        <p:spPr>
          <a:xfrm>
            <a:off x="4952880" y="209520"/>
            <a:ext cx="3809520" cy="4745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Application>LibreOffice/5.1.6.2$Linux_X86_64 LibreOffice_project/10m0$Build-2</Application>
  <Words>103</Words>
  <Paragraphs>23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Vetrece Jefferson</dc:creator>
  <dc:description/>
  <dc:language>en-US</dc:language>
  <cp:lastModifiedBy>Thomas, Jenna</cp:lastModifiedBy>
  <dcterms:modified xsi:type="dcterms:W3CDTF">2017-03-15T21:24:17Z</dcterms:modified>
  <cp:revision>4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On-screen Show (16:9)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